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8"/>
  </p:notesMasterIdLst>
  <p:sldIdLst>
    <p:sldId id="314" r:id="rId2"/>
    <p:sldId id="316" r:id="rId3"/>
    <p:sldId id="296" r:id="rId4"/>
    <p:sldId id="327" r:id="rId5"/>
    <p:sldId id="328" r:id="rId6"/>
    <p:sldId id="329" r:id="rId7"/>
    <p:sldId id="330" r:id="rId8"/>
    <p:sldId id="331" r:id="rId9"/>
    <p:sldId id="317" r:id="rId10"/>
    <p:sldId id="321" r:id="rId11"/>
    <p:sldId id="322" r:id="rId12"/>
    <p:sldId id="324" r:id="rId13"/>
    <p:sldId id="326" r:id="rId14"/>
    <p:sldId id="332" r:id="rId15"/>
    <p:sldId id="298" r:id="rId16"/>
    <p:sldId id="299" r:id="rId17"/>
    <p:sldId id="341" r:id="rId18"/>
    <p:sldId id="302" r:id="rId19"/>
    <p:sldId id="304" r:id="rId20"/>
    <p:sldId id="309" r:id="rId21"/>
    <p:sldId id="310" r:id="rId22"/>
    <p:sldId id="311" r:id="rId23"/>
    <p:sldId id="312" r:id="rId24"/>
    <p:sldId id="313" r:id="rId25"/>
    <p:sldId id="295" r:id="rId26"/>
    <p:sldId id="294" r:id="rId27"/>
    <p:sldId id="293" r:id="rId28"/>
    <p:sldId id="334" r:id="rId29"/>
    <p:sldId id="335" r:id="rId30"/>
    <p:sldId id="336" r:id="rId31"/>
    <p:sldId id="337" r:id="rId32"/>
    <p:sldId id="338" r:id="rId33"/>
    <p:sldId id="281" r:id="rId34"/>
    <p:sldId id="342" r:id="rId35"/>
    <p:sldId id="340" r:id="rId36"/>
    <p:sldId id="33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3647D-209A-482D-9343-470297F7A9C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B03E5-001A-45EB-B400-4E0E6CB9A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4E7879F-DAAA-4EDD-9EBC-B89DBF91B9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84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4E7879F-DAAA-4EDD-9EBC-B89DBF91B9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749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4E7879F-DAAA-4EDD-9EBC-B89DBF91B9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030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03E5-001A-45EB-B400-4E0E6CB9ACB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9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Математика 6 класс. Виленкин Н.Я. № 833. Рисунки Савченко Е.М.</a:t>
            </a:r>
          </a:p>
          <a:p>
            <a:pPr eaLnBrk="1" hangingPunct="1"/>
            <a:r>
              <a:rPr lang="ru-RU" smtClean="0"/>
              <a:t>     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3951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4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7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1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8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7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2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649-A2A4-4B12-B688-87EB2B97C9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64B8-DAA3-446F-9EE0-D430F7E17C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0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6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0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3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3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6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6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3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2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1F1-92FA-4A93-BA0A-907E26F59E6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B9D0-A234-4872-BEAE-C96ABAAB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1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378649-A2A4-4B12-B688-87EB2B97C9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BC64B8-DAA3-446F-9EE0-D430F7E17C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уроков в рамках ФГОС ООО и СОО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Н.Ф.Пахаева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математики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Турочакская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Я.И.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Баляева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7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968" y="214290"/>
            <a:ext cx="7701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Современный урок математики, направленный на формирование метапредметных и личностных результатов,  – 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это проблемно – диалогический урок 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7968" y="2023817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Подготовка к такому уроку состоит из шести шагов: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7968" y="2724274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Определение нового.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Учитель четко определяет, какое новое знание должно быть открыто на уроке. Это может быть правило, алгоритм, закономерность, понятие, свое отношение к предмету исследования и т.п.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206" y="494397"/>
            <a:ext cx="237764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4412" y="773062"/>
            <a:ext cx="9727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Конструирование проблемной ситуации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Проблемная ситуация на уроке может, конечно, возникнуть сама собой, но для достижения поставленной цели, учитель должен четко представлять, в какой момент проблема должна возникнуть, как ее лучше обыграть, чтобы в дальнейшем ее разрешение привело к задуманному результату.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4411" y="3939095"/>
            <a:ext cx="100361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Планирование действий.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Когда проблема урока будет сформулирована, начнется основная его часть - коммуникация. На этом этапе предполагается самостоятельная работа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8985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6974" y="514727"/>
            <a:ext cx="11084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Планирование решений. 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Планируя решение проблемы, необходимо: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во-первых, сформулировать свой вывод по проблеме (форму правила, алгоритма, описание закономерности, понятия), к которому при помощи учителя ученики смогут прийти сами;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 – вторых, выбрать такие источники получения учениками необходимых новых сведений для решения проблемы, в которых не будет содержаться готового ответа, вывода, формулировки нового знания.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5829" y="3833290"/>
            <a:ext cx="10652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Планирование результата.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Сценарий урока предполагает, что учитель должен продумать возможное выражение решения проблемы.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      Например, это может быть ответ на вопрос: «Так как же мы решили проблему?»</a:t>
            </a:r>
          </a:p>
        </p:txBody>
      </p:sp>
    </p:spTree>
    <p:extLst>
      <p:ext uri="{BB962C8B-B14F-4D97-AF65-F5344CB8AC3E}">
        <p14:creationId xmlns:p14="http://schemas.microsoft.com/office/powerpoint/2010/main" val="85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488" y="746803"/>
            <a:ext cx="10865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Планирование заданий для применения нового знания.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Следует помнить, что задания должны носить проблемный характер, нацеливать ученика на поисковую или исследовательскую деятельность, предполагать индивидуальную или групповую работу.</a:t>
            </a:r>
          </a:p>
        </p:txBody>
      </p:sp>
      <p:pic>
        <p:nvPicPr>
          <p:cNvPr id="9" name="Picture 6" descr="Картинки фгос для оформления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97" y="4053017"/>
            <a:ext cx="5206798" cy="23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481" y="214291"/>
            <a:ext cx="9971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Структурные элементы современного урока математики в условиях введения ФГОС: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335" y="1214422"/>
            <a:ext cx="96779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Мотивация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(предполагает включение учащихся в активную интеллектуальную деятельность).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335" y="2143116"/>
            <a:ext cx="974938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Целеполагание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(учащиеся самостоятельно формулируют цели урока по схеме «вспомнить, узнать, научиться»).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335" y="5214950"/>
            <a:ext cx="96779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5.Взаимопроверка, взаимоконтроль.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4335" y="3143249"/>
            <a:ext cx="974938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Осознание недостаточности имеющихся знаний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(учитель способствует возникновению на уроке проблемной ситуации, в ходе анализа которой учащиеся понимают, что имеющихся знаний для ее решения недостаточно).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4335" y="4643446"/>
            <a:ext cx="974938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Коммуникация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(поиск новых знаний в паре, в группе)</a:t>
            </a:r>
            <a:r>
              <a:rPr lang="ru-RU" sz="2000" dirty="0">
                <a:latin typeface="inherit"/>
                <a:cs typeface="Arial" pitchFamily="34" charset="0"/>
              </a:rPr>
              <a:t>.</a:t>
            </a:r>
            <a:r>
              <a:rPr lang="ru-RU" dirty="0">
                <a:latin typeface="inherit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4335" y="5786454"/>
            <a:ext cx="974938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Рефлексия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(осознание учеником и воспроизведение в речи того, что нового он узнал и чему научился на уроке).</a:t>
            </a:r>
          </a:p>
        </p:txBody>
      </p:sp>
    </p:spTree>
    <p:extLst>
      <p:ext uri="{BB962C8B-B14F-4D97-AF65-F5344CB8AC3E}">
        <p14:creationId xmlns:p14="http://schemas.microsoft.com/office/powerpoint/2010/main" val="17791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931" t="-805" r="-111" b="805"/>
          <a:stretch/>
        </p:blipFill>
        <p:spPr>
          <a:xfrm>
            <a:off x="1098722" y="451622"/>
            <a:ext cx="9994556" cy="6141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796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7" y="854420"/>
            <a:ext cx="10070757" cy="62116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83771"/>
            <a:ext cx="10583455" cy="36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70" y="459648"/>
            <a:ext cx="9086850" cy="51435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470" y="1371600"/>
            <a:ext cx="9368744" cy="50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8" y="617838"/>
            <a:ext cx="7839075" cy="59093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2877" y="1589042"/>
            <a:ext cx="7836886" cy="42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2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16" y="146608"/>
            <a:ext cx="6543675" cy="66675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0777" y="997755"/>
            <a:ext cx="7525265" cy="54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hareslide.ru/img/thumbs/d149ba668c76f9431c04785769cc3dc5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0" y="93276"/>
            <a:ext cx="8574530" cy="64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2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1778515"/>
            <a:ext cx="5175580" cy="100775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5383" y="443984"/>
            <a:ext cx="6042454" cy="57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93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575468"/>
            <a:ext cx="9715500" cy="90487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0904" y="2667000"/>
            <a:ext cx="682553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44" y="1027906"/>
            <a:ext cx="7038975" cy="58102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7227" y="2667000"/>
            <a:ext cx="2452884" cy="3124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064" y="2341755"/>
            <a:ext cx="38385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9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7" y="593125"/>
            <a:ext cx="9867900" cy="58102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0235" y="1788555"/>
            <a:ext cx="3931144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237" y="1520268"/>
            <a:ext cx="33432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9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23" y="185351"/>
            <a:ext cx="10330249" cy="44767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308" y="843091"/>
            <a:ext cx="10206681" cy="56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21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452663" y="714357"/>
            <a:ext cx="892968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480" y="285729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2D2DB9">
                    <a:lumMod val="50000"/>
                  </a:srgbClr>
                </a:solidFill>
                <a:latin typeface="Times New Roman" pitchFamily="16" charset="0"/>
                <a:ea typeface="Microsoft YaHei" charset="-122"/>
              </a:rPr>
              <a:t>Проблемное  изложение  нового материала </a:t>
            </a:r>
            <a:endParaRPr lang="ru-RU" sz="2400" dirty="0">
              <a:solidFill>
                <a:srgbClr val="2D2DB9">
                  <a:lumMod val="50000"/>
                </a:srgbClr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81157" y="774782"/>
            <a:ext cx="878272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доске записать: 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       39+ 67;             27 –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;          44 + с;     127 – 33;      а + в;  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59 – 28;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- Ребята, скажите , на какие две группы можно разделить эти выражения?    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- Запишите выражения в 2 столбика                 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                        39+67;                                     27-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                        127 – 33;                                 44 + с;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                         59-28;                                      а + в;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-  почему вы  их так разделили?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-  придумайте название каждому столбику: (числовые и буквенные).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-  сформулируйте тему сегодняшнего урока.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Дети формулируют тему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урока:  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«Числовые и буквенные выражения»</a:t>
            </a:r>
            <a:endParaRPr lang="ru-RU" sz="2400" dirty="0">
              <a:solidFill>
                <a:srgbClr val="000000"/>
              </a:solidFill>
              <a:latin typeface="Times New Roman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90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38314" y="857233"/>
            <a:ext cx="892968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28589"/>
              </p:ext>
            </p:extLst>
          </p:nvPr>
        </p:nvGraphicFramePr>
        <p:xfrm>
          <a:off x="2238348" y="1142984"/>
          <a:ext cx="7572428" cy="4767072"/>
        </p:xfrm>
        <a:graphic>
          <a:graphicData uri="http://schemas.openxmlformats.org/drawingml/2006/table">
            <a:tbl>
              <a:tblPr/>
              <a:tblGrid>
                <a:gridCol w="137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Анализ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Ученики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Постановка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проблемы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яркое пятно»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 Сегодня мы познакомимся с фигурой, но какой – вы догадаетесь сами. Я буду предлагать вам вопросы, а вы попытаетесь на них ответить одним словом. Первые буквы слов и образуют тему урока.                                                            – Какими единицами моряки измеряют скорость?                           - Старинная монета, равная половине копейки?                           - Как называют прямую  линию,                                                                                                                   соединяющую две точки?                               - Расстояние от концов пальцев до локтя согнутой руки?                   - Какое слово я загадала?                            - Значит, тема урока?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 Узлами.              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 Грош.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 Отрезок.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 Локоть.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                                                                                                                                                                     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 Угол.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24034" y="285729"/>
            <a:ext cx="807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22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Times New Roman" pitchFamily="18" charset="0"/>
              </a:rPr>
              <a:t>Приём «Яркое пятно».</a:t>
            </a:r>
          </a:p>
          <a:p>
            <a:pPr indent="222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Times New Roman" pitchFamily="18" charset="0"/>
              </a:rPr>
              <a:t>Пример :Урок математики   в 5 классе по теме «Угол».</a:t>
            </a:r>
            <a:endParaRPr lang="ru-RU" b="1" dirty="0">
              <a:solidFill>
                <a:srgbClr val="2D2DB9">
                  <a:lumMod val="50000"/>
                </a:srgbClr>
              </a:solidFill>
              <a:latin typeface="Arial" pitchFamily="34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668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38314" y="857233"/>
            <a:ext cx="892968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95472" y="1071546"/>
          <a:ext cx="8072494" cy="4206240"/>
        </p:xfrm>
        <a:graphic>
          <a:graphicData uri="http://schemas.openxmlformats.org/drawingml/2006/table">
            <a:tbl>
              <a:tblPr/>
              <a:tblGrid>
                <a:gridCol w="73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410">
                <a:tc gridSpan="2"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Анализ</a:t>
                      </a:r>
                    </a:p>
                  </a:txBody>
                  <a:tcPr marL="65351" marR="65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65351" marR="65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Ученики</a:t>
                      </a:r>
                    </a:p>
                  </a:txBody>
                  <a:tcPr marL="65351" marR="65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Постановка</a:t>
                      </a:r>
                    </a:p>
                    <a:p>
                      <a:pPr marR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проблемы</a:t>
                      </a:r>
                    </a:p>
                  </a:txBody>
                  <a:tcPr marL="65351" marR="65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Вопрос на новый материал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Побуждение к осознанию проблемы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Побуждение к проблеме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Тема</a:t>
                      </a:r>
                    </a:p>
                  </a:txBody>
                  <a:tcPr marL="65351" marR="65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Посмотрите на примеры на доске.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- Как вы думаете, как записать короче произведение, в котором все множители равны?                        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Вопрос я задала один, и ответ должен быть один, а сколько вы высказали  мнений?                                                                        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Так чего мы ещё не знаем?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Фиксирует на доске вопрос. </a:t>
                      </a:r>
                    </a:p>
                  </a:txBody>
                  <a:tcPr marL="65351" marR="65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2*2*2*2*2      5*5*5 6*6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- Два умножить на  пять, пять умножить на три, шесть умножить на два.                 - Записать число, которое получится при вычислении.  (Проблемная ситуация) 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Несколько разных мнений.             (Осознание противоречия)</a:t>
                      </a:r>
                    </a:p>
                    <a:p>
                      <a:pPr marR="107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Как короче записывать произведение? (Вопрос)                       </a:t>
                      </a:r>
                    </a:p>
                  </a:txBody>
                  <a:tcPr marL="65351" marR="65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52663" y="0"/>
            <a:ext cx="78643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Times New Roman" pitchFamily="18" charset="0"/>
              </a:rPr>
              <a:t>        Поиск решения учебной проблемы. </a:t>
            </a:r>
            <a:endParaRPr lang="ru-RU" b="1" dirty="0">
              <a:solidFill>
                <a:srgbClr val="2D2DB9">
                  <a:lumMod val="50000"/>
                </a:srgbClr>
              </a:solidFill>
              <a:latin typeface="Arial" pitchFamily="34" charset="0"/>
              <a:ea typeface="Microsoft YaHei" charset="-12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Times New Roman" pitchFamily="18" charset="0"/>
              </a:rPr>
              <a:t>Пример :Урок математики   в 5 классе по теме «Степень числа. Квадрат и куб числа».</a:t>
            </a:r>
            <a:endParaRPr lang="ru-RU" b="1" dirty="0">
              <a:solidFill>
                <a:srgbClr val="2D2DB9">
                  <a:lumMod val="50000"/>
                </a:srgbClr>
              </a:solidFill>
              <a:latin typeface="Arial" pitchFamily="34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008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62" y="4086225"/>
            <a:ext cx="892157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№ 17.  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«НОК и НОД»  (6 класс)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легенде рассказывается, что, когда один из помощников Магомета – мудрец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Хозрат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Али садился на коня, подошедший человек спросил его: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Какое число делится без остатка на 2, 3, 4, 5, 6, 7, 8, 9?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Мудрец ответил: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Умножь число дней в неделе на число дней в месяце (считая, что в месяце 30 дней) и на число месяцев в году. Прав ли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Хозрат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Али? Почему?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1" name="Рисунок 1" descr="https://fs.znanio.ru/8c0997/10/6b/7a9d62ab325e739c55c946c01df3351b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63" y="890586"/>
            <a:ext cx="12477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Рисунок 2" descr="https://fs.znanio.ru/8c0997/79/bb/bc0b10ffa4819750e748f27a79638d679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3" y="590293"/>
            <a:ext cx="14097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3" descr="https://fs.znanio.ru/8c0997/bc/37/551ef5b0373e008655206ae5049af13d5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21" y="890586"/>
            <a:ext cx="11239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433119"/>
            <a:ext cx="106423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Пример №1</a:t>
            </a:r>
            <a:r>
              <a:rPr kumimoji="0" lang="ru-RU" alt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Тема «Площадь прямоугольника» .(5 класс)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уроке технологии Дима выпиливал лобзиком и получил различные остатки фанеры.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каком из остатков выбрасывается фанеры больше?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725738"/>
            <a:ext cx="988706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Проблемная ситуация. Нужно найти площадь данной фигуры.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Вывод: разбить фигуру на прямоугольники, найти площадь каждой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части и сложить (один из вариантов)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18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i="1" u="sng" dirty="0"/>
              <a:t>Пример №1.</a:t>
            </a:r>
            <a:r>
              <a:rPr lang="ru-RU" sz="2400" dirty="0"/>
              <a:t>      </a:t>
            </a:r>
            <a:r>
              <a:rPr lang="ru-RU" sz="2400" b="1" u="sng" dirty="0"/>
              <a:t>Тема «Периметр прямоугольника» ( 5 класс)</a:t>
            </a:r>
            <a:endParaRPr lang="ru-RU" sz="2400" dirty="0"/>
          </a:p>
          <a:p>
            <a:r>
              <a:rPr lang="ru-RU" sz="2400" dirty="0"/>
              <a:t>Семья Коли летом переехала в новый дом. Им отвели земельный участок прямоугольной  формы. Папа решил поставить изгородь. Он попросил Колю сосчитать сколько потребуется штакетника, для изгороди, если на 1 погонный метр изгороди требуется 10 штук? Сколько денег потратит семья, если каждый десяток стоит 50 рублей.</a:t>
            </a:r>
          </a:p>
          <a:p>
            <a:r>
              <a:rPr lang="ru-RU" sz="2400" i="1" dirty="0"/>
              <a:t>Проблемная ситуация</a:t>
            </a:r>
            <a:r>
              <a:rPr lang="ru-RU" sz="2400" dirty="0"/>
              <a:t>: нужно найти длину изгороди (периметр прямоугольника).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424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4778" y="194534"/>
            <a:ext cx="11514438" cy="26228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«Единство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обязательных требований к результатам освоения 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реализуется во ФГОС на основе системно-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подхода, обеспечивающего системное и гармоничное развитие личности обучающегося, освоение им знаний, компетенций, необходимых как для жизни в современном обществе, так и для успешного обучения на следующем уровне образования, а также в течение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фгос для оформления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8" y="4519603"/>
            <a:ext cx="3236672" cy="204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4778" y="3138616"/>
            <a:ext cx="8452022" cy="31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48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основе Стандарта лежит системно-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подход, который предполагает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5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и развитие качеств личности, отвечающих требованиям многонационального российского общества,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5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путей и способов достижения социально желаемого уровня личностного и познавательного развития обучающихся,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5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универсальных учебных действий у обучающихся,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5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учёт индивидуальных качеств, возрастных и психологических особенностей детей,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5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преемственности всех ступеней образования,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5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разнообразие видов и форм деятельности, обеспечивающих творческий рост ребёнка,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гарантированность достижения планируемых результатов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7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 класс:</a:t>
            </a:r>
            <a:r>
              <a:rPr lang="ru-RU" dirty="0"/>
              <a:t> Тема «Объем прямоугольного параллелепипеда».</a:t>
            </a:r>
          </a:p>
          <a:p>
            <a:pPr marL="0" indent="0">
              <a:buNone/>
            </a:pPr>
            <a:r>
              <a:rPr lang="ru-RU" dirty="0"/>
              <a:t>Длина плавательного бассейна 200 м, а ширина 50 м. В бассейн налили 2 000 000 л </a:t>
            </a:r>
            <a:r>
              <a:rPr lang="ru-RU" dirty="0" smtClean="0"/>
              <a:t>воды</a:t>
            </a:r>
            <a:r>
              <a:rPr lang="ru-RU" dirty="0"/>
              <a:t>. Как вы полагаете, можно ли плыть в этом бассейне?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56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4"/>
          <p:cNvSpPr>
            <a:spLocks/>
          </p:cNvSpPr>
          <p:nvPr/>
        </p:nvSpPr>
        <p:spPr bwMode="auto">
          <a:xfrm>
            <a:off x="2063751" y="2106613"/>
            <a:ext cx="4037013" cy="2411412"/>
          </a:xfrm>
          <a:custGeom>
            <a:avLst/>
            <a:gdLst>
              <a:gd name="T0" fmla="*/ 2147483647 w 2096"/>
              <a:gd name="T1" fmla="*/ 2147483647 h 1219"/>
              <a:gd name="T2" fmla="*/ 1020164362 w 2096"/>
              <a:gd name="T3" fmla="*/ 2147483647 h 1219"/>
              <a:gd name="T4" fmla="*/ 211452000 w 2096"/>
              <a:gd name="T5" fmla="*/ 2147483647 h 1219"/>
              <a:gd name="T6" fmla="*/ 122420081 w 2096"/>
              <a:gd name="T7" fmla="*/ 2147483647 h 1219"/>
              <a:gd name="T8" fmla="*/ 953389724 w 2096"/>
              <a:gd name="T9" fmla="*/ 1631817573 h 1219"/>
              <a:gd name="T10" fmla="*/ 1903071791 w 2096"/>
              <a:gd name="T11" fmla="*/ 723947777 h 1219"/>
              <a:gd name="T12" fmla="*/ 2147483647 w 2096"/>
              <a:gd name="T13" fmla="*/ 223054593 h 1219"/>
              <a:gd name="T14" fmla="*/ 2147483647 w 2096"/>
              <a:gd name="T15" fmla="*/ 3912857 h 1219"/>
              <a:gd name="T16" fmla="*/ 2147483647 w 2096"/>
              <a:gd name="T17" fmla="*/ 254359417 h 1219"/>
              <a:gd name="T18" fmla="*/ 2147483647 w 2096"/>
              <a:gd name="T19" fmla="*/ 1130924575 h 1219"/>
              <a:gd name="T20" fmla="*/ 2147483647 w 2096"/>
              <a:gd name="T21" fmla="*/ 2147483647 h 1219"/>
              <a:gd name="T22" fmla="*/ 2147483647 w 2096"/>
              <a:gd name="T23" fmla="*/ 2147483647 h 1219"/>
              <a:gd name="T24" fmla="*/ 2147483647 w 2096"/>
              <a:gd name="T25" fmla="*/ 2147483647 h 1219"/>
              <a:gd name="T26" fmla="*/ 2147483647 w 2096"/>
              <a:gd name="T27" fmla="*/ 2147483647 h 1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96"/>
              <a:gd name="T43" fmla="*/ 0 h 1219"/>
              <a:gd name="T44" fmla="*/ 2096 w 2096"/>
              <a:gd name="T45" fmla="*/ 1219 h 1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96" h="1219">
                <a:moveTo>
                  <a:pt x="1046" y="1196"/>
                </a:moveTo>
                <a:cubicBezTo>
                  <a:pt x="808" y="1192"/>
                  <a:pt x="440" y="1219"/>
                  <a:pt x="275" y="1196"/>
                </a:cubicBezTo>
                <a:cubicBezTo>
                  <a:pt x="110" y="1173"/>
                  <a:pt x="97" y="1128"/>
                  <a:pt x="57" y="1057"/>
                </a:cubicBezTo>
                <a:cubicBezTo>
                  <a:pt x="17" y="986"/>
                  <a:pt x="0" y="876"/>
                  <a:pt x="33" y="769"/>
                </a:cubicBezTo>
                <a:cubicBezTo>
                  <a:pt x="66" y="662"/>
                  <a:pt x="177" y="514"/>
                  <a:pt x="257" y="417"/>
                </a:cubicBezTo>
                <a:cubicBezTo>
                  <a:pt x="337" y="320"/>
                  <a:pt x="429" y="245"/>
                  <a:pt x="513" y="185"/>
                </a:cubicBezTo>
                <a:cubicBezTo>
                  <a:pt x="597" y="125"/>
                  <a:pt x="673" y="88"/>
                  <a:pt x="761" y="57"/>
                </a:cubicBezTo>
                <a:cubicBezTo>
                  <a:pt x="849" y="26"/>
                  <a:pt x="944" y="0"/>
                  <a:pt x="1041" y="1"/>
                </a:cubicBezTo>
                <a:cubicBezTo>
                  <a:pt x="1138" y="2"/>
                  <a:pt x="1238" y="17"/>
                  <a:pt x="1345" y="65"/>
                </a:cubicBezTo>
                <a:cubicBezTo>
                  <a:pt x="1452" y="113"/>
                  <a:pt x="1565" y="174"/>
                  <a:pt x="1681" y="289"/>
                </a:cubicBezTo>
                <a:cubicBezTo>
                  <a:pt x="1797" y="404"/>
                  <a:pt x="1986" y="618"/>
                  <a:pt x="2041" y="753"/>
                </a:cubicBezTo>
                <a:cubicBezTo>
                  <a:pt x="2096" y="888"/>
                  <a:pt x="2050" y="1025"/>
                  <a:pt x="2009" y="1097"/>
                </a:cubicBezTo>
                <a:cubicBezTo>
                  <a:pt x="1968" y="1169"/>
                  <a:pt x="1953" y="1169"/>
                  <a:pt x="1793" y="1185"/>
                </a:cubicBezTo>
                <a:cubicBezTo>
                  <a:pt x="1633" y="1201"/>
                  <a:pt x="1202" y="1194"/>
                  <a:pt x="1046" y="1196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Freeform 15"/>
          <p:cNvSpPr>
            <a:spLocks/>
          </p:cNvSpPr>
          <p:nvPr/>
        </p:nvSpPr>
        <p:spPr bwMode="auto">
          <a:xfrm>
            <a:off x="2314575" y="2322514"/>
            <a:ext cx="3513138" cy="1920875"/>
          </a:xfrm>
          <a:custGeom>
            <a:avLst/>
            <a:gdLst>
              <a:gd name="T0" fmla="*/ 2147483647 w 2096"/>
              <a:gd name="T1" fmla="*/ 2147483647 h 1219"/>
              <a:gd name="T2" fmla="*/ 772575100 w 2096"/>
              <a:gd name="T3" fmla="*/ 2147483647 h 1219"/>
              <a:gd name="T4" fmla="*/ 160134373 w 2096"/>
              <a:gd name="T5" fmla="*/ 2147483647 h 1219"/>
              <a:gd name="T6" fmla="*/ 92709281 w 2096"/>
              <a:gd name="T7" fmla="*/ 1909488442 h 1219"/>
              <a:gd name="T8" fmla="*/ 722006720 w 2096"/>
              <a:gd name="T9" fmla="*/ 1035444575 h 1219"/>
              <a:gd name="T10" fmla="*/ 1441202596 w 2096"/>
              <a:gd name="T11" fmla="*/ 459369627 h 1219"/>
              <a:gd name="T12" fmla="*/ 2137925335 w 2096"/>
              <a:gd name="T13" fmla="*/ 141534916 h 1219"/>
              <a:gd name="T14" fmla="*/ 2147483647 w 2096"/>
              <a:gd name="T15" fmla="*/ 2483428 h 1219"/>
              <a:gd name="T16" fmla="*/ 2147483647 w 2096"/>
              <a:gd name="T17" fmla="*/ 161400758 h 1219"/>
              <a:gd name="T18" fmla="*/ 2147483647 w 2096"/>
              <a:gd name="T19" fmla="*/ 717609815 h 1219"/>
              <a:gd name="T20" fmla="*/ 2147483647 w 2096"/>
              <a:gd name="T21" fmla="*/ 1869759909 h 1219"/>
              <a:gd name="T22" fmla="*/ 2147483647 w 2096"/>
              <a:gd name="T23" fmla="*/ 2147483647 h 1219"/>
              <a:gd name="T24" fmla="*/ 2147483647 w 2096"/>
              <a:gd name="T25" fmla="*/ 2147483647 h 1219"/>
              <a:gd name="T26" fmla="*/ 2147483647 w 2096"/>
              <a:gd name="T27" fmla="*/ 2147483647 h 1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96"/>
              <a:gd name="T43" fmla="*/ 0 h 1219"/>
              <a:gd name="T44" fmla="*/ 2096 w 2096"/>
              <a:gd name="T45" fmla="*/ 1219 h 1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96" h="1219">
                <a:moveTo>
                  <a:pt x="1046" y="1196"/>
                </a:moveTo>
                <a:cubicBezTo>
                  <a:pt x="808" y="1192"/>
                  <a:pt x="440" y="1219"/>
                  <a:pt x="275" y="1196"/>
                </a:cubicBezTo>
                <a:cubicBezTo>
                  <a:pt x="110" y="1173"/>
                  <a:pt x="97" y="1128"/>
                  <a:pt x="57" y="1057"/>
                </a:cubicBezTo>
                <a:cubicBezTo>
                  <a:pt x="17" y="986"/>
                  <a:pt x="0" y="876"/>
                  <a:pt x="33" y="769"/>
                </a:cubicBezTo>
                <a:cubicBezTo>
                  <a:pt x="66" y="662"/>
                  <a:pt x="177" y="514"/>
                  <a:pt x="257" y="417"/>
                </a:cubicBezTo>
                <a:cubicBezTo>
                  <a:pt x="337" y="320"/>
                  <a:pt x="429" y="245"/>
                  <a:pt x="513" y="185"/>
                </a:cubicBezTo>
                <a:cubicBezTo>
                  <a:pt x="597" y="125"/>
                  <a:pt x="673" y="88"/>
                  <a:pt x="761" y="57"/>
                </a:cubicBezTo>
                <a:cubicBezTo>
                  <a:pt x="849" y="26"/>
                  <a:pt x="944" y="0"/>
                  <a:pt x="1041" y="1"/>
                </a:cubicBezTo>
                <a:cubicBezTo>
                  <a:pt x="1138" y="2"/>
                  <a:pt x="1238" y="17"/>
                  <a:pt x="1345" y="65"/>
                </a:cubicBezTo>
                <a:cubicBezTo>
                  <a:pt x="1452" y="113"/>
                  <a:pt x="1565" y="174"/>
                  <a:pt x="1681" y="289"/>
                </a:cubicBezTo>
                <a:cubicBezTo>
                  <a:pt x="1797" y="404"/>
                  <a:pt x="1986" y="618"/>
                  <a:pt x="2041" y="753"/>
                </a:cubicBezTo>
                <a:cubicBezTo>
                  <a:pt x="2096" y="888"/>
                  <a:pt x="2050" y="1025"/>
                  <a:pt x="2009" y="1097"/>
                </a:cubicBezTo>
                <a:cubicBezTo>
                  <a:pt x="1968" y="1169"/>
                  <a:pt x="1953" y="1169"/>
                  <a:pt x="1793" y="1185"/>
                </a:cubicBezTo>
                <a:cubicBezTo>
                  <a:pt x="1633" y="1201"/>
                  <a:pt x="1202" y="1194"/>
                  <a:pt x="1046" y="119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Freeform 21"/>
          <p:cNvSpPr>
            <a:spLocks/>
          </p:cNvSpPr>
          <p:nvPr/>
        </p:nvSpPr>
        <p:spPr bwMode="auto">
          <a:xfrm>
            <a:off x="2466975" y="3930650"/>
            <a:ext cx="228600" cy="65088"/>
          </a:xfrm>
          <a:custGeom>
            <a:avLst/>
            <a:gdLst>
              <a:gd name="T0" fmla="*/ 0 w 144"/>
              <a:gd name="T1" fmla="*/ 0 h 41"/>
              <a:gd name="T2" fmla="*/ 362902445 w 144"/>
              <a:gd name="T3" fmla="*/ 103327980 h 41"/>
              <a:gd name="T4" fmla="*/ 0 60000 65536"/>
              <a:gd name="T5" fmla="*/ 0 60000 65536"/>
              <a:gd name="T6" fmla="*/ 0 w 144"/>
              <a:gd name="T7" fmla="*/ 0 h 41"/>
              <a:gd name="T8" fmla="*/ 144 w 144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1">
                <a:moveTo>
                  <a:pt x="0" y="0"/>
                </a:moveTo>
                <a:lnTo>
                  <a:pt x="144" y="41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Oval 24"/>
          <p:cNvSpPr>
            <a:spLocks noChangeArrowheads="1"/>
          </p:cNvSpPr>
          <p:nvPr/>
        </p:nvSpPr>
        <p:spPr bwMode="auto">
          <a:xfrm>
            <a:off x="3990976" y="2474914"/>
            <a:ext cx="87313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27"/>
          <p:cNvSpPr>
            <a:spLocks noChangeArrowheads="1"/>
          </p:cNvSpPr>
          <p:nvPr/>
        </p:nvSpPr>
        <p:spPr bwMode="auto">
          <a:xfrm>
            <a:off x="2557463" y="3602039"/>
            <a:ext cx="87312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Freeform 29"/>
          <p:cNvSpPr>
            <a:spLocks/>
          </p:cNvSpPr>
          <p:nvPr/>
        </p:nvSpPr>
        <p:spPr bwMode="auto">
          <a:xfrm>
            <a:off x="3608388" y="2466975"/>
            <a:ext cx="120650" cy="222250"/>
          </a:xfrm>
          <a:custGeom>
            <a:avLst/>
            <a:gdLst>
              <a:gd name="T0" fmla="*/ 0 w 63"/>
              <a:gd name="T1" fmla="*/ 0 h 110"/>
              <a:gd name="T2" fmla="*/ 231054329 w 63"/>
              <a:gd name="T3" fmla="*/ 449046024 h 110"/>
              <a:gd name="T4" fmla="*/ 0 60000 65536"/>
              <a:gd name="T5" fmla="*/ 0 60000 65536"/>
              <a:gd name="T6" fmla="*/ 0 w 63"/>
              <a:gd name="T7" fmla="*/ 0 h 110"/>
              <a:gd name="T8" fmla="*/ 63 w 63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" h="110">
                <a:moveTo>
                  <a:pt x="0" y="0"/>
                </a:moveTo>
                <a:lnTo>
                  <a:pt x="63" y="11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0" name="Freeform 30"/>
          <p:cNvSpPr>
            <a:spLocks/>
          </p:cNvSpPr>
          <p:nvPr/>
        </p:nvSpPr>
        <p:spPr bwMode="auto">
          <a:xfrm>
            <a:off x="4344988" y="2466975"/>
            <a:ext cx="101600" cy="222250"/>
          </a:xfrm>
          <a:custGeom>
            <a:avLst/>
            <a:gdLst>
              <a:gd name="T0" fmla="*/ 194765287 w 53"/>
              <a:gd name="T1" fmla="*/ 0 h 110"/>
              <a:gd name="T2" fmla="*/ 0 w 53"/>
              <a:gd name="T3" fmla="*/ 449046024 h 110"/>
              <a:gd name="T4" fmla="*/ 0 60000 65536"/>
              <a:gd name="T5" fmla="*/ 0 60000 65536"/>
              <a:gd name="T6" fmla="*/ 0 w 53"/>
              <a:gd name="T7" fmla="*/ 0 h 110"/>
              <a:gd name="T8" fmla="*/ 53 w 53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110">
                <a:moveTo>
                  <a:pt x="53" y="0"/>
                </a:moveTo>
                <a:lnTo>
                  <a:pt x="0" y="11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Oval 31"/>
          <p:cNvSpPr>
            <a:spLocks noChangeArrowheads="1"/>
          </p:cNvSpPr>
          <p:nvPr/>
        </p:nvSpPr>
        <p:spPr bwMode="auto">
          <a:xfrm>
            <a:off x="4660901" y="2636839"/>
            <a:ext cx="85725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Oval 32"/>
          <p:cNvSpPr>
            <a:spLocks noChangeArrowheads="1"/>
          </p:cNvSpPr>
          <p:nvPr/>
        </p:nvSpPr>
        <p:spPr bwMode="auto">
          <a:xfrm>
            <a:off x="3292476" y="2689225"/>
            <a:ext cx="87313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Freeform 33"/>
          <p:cNvSpPr>
            <a:spLocks/>
          </p:cNvSpPr>
          <p:nvPr/>
        </p:nvSpPr>
        <p:spPr bwMode="auto">
          <a:xfrm>
            <a:off x="4876800" y="2781301"/>
            <a:ext cx="179388" cy="193675"/>
          </a:xfrm>
          <a:custGeom>
            <a:avLst/>
            <a:gdLst>
              <a:gd name="T0" fmla="*/ 346022099 w 93"/>
              <a:gd name="T1" fmla="*/ 0 h 96"/>
              <a:gd name="T2" fmla="*/ 0 w 93"/>
              <a:gd name="T3" fmla="*/ 390729227 h 96"/>
              <a:gd name="T4" fmla="*/ 0 60000 65536"/>
              <a:gd name="T5" fmla="*/ 0 60000 65536"/>
              <a:gd name="T6" fmla="*/ 0 w 93"/>
              <a:gd name="T7" fmla="*/ 0 h 96"/>
              <a:gd name="T8" fmla="*/ 93 w 93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" h="96">
                <a:moveTo>
                  <a:pt x="93" y="0"/>
                </a:move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4" name="Freeform 34"/>
          <p:cNvSpPr>
            <a:spLocks/>
          </p:cNvSpPr>
          <p:nvPr/>
        </p:nvSpPr>
        <p:spPr bwMode="auto">
          <a:xfrm>
            <a:off x="3005139" y="2808288"/>
            <a:ext cx="161925" cy="188912"/>
          </a:xfrm>
          <a:custGeom>
            <a:avLst/>
            <a:gdLst>
              <a:gd name="T0" fmla="*/ 0 w 84"/>
              <a:gd name="T1" fmla="*/ 0 h 93"/>
              <a:gd name="T2" fmla="*/ 312139360 w 84"/>
              <a:gd name="T3" fmla="*/ 383739181 h 93"/>
              <a:gd name="T4" fmla="*/ 0 60000 65536"/>
              <a:gd name="T5" fmla="*/ 0 60000 65536"/>
              <a:gd name="T6" fmla="*/ 0 w 84"/>
              <a:gd name="T7" fmla="*/ 0 h 93"/>
              <a:gd name="T8" fmla="*/ 84 w 84"/>
              <a:gd name="T9" fmla="*/ 93 h 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93">
                <a:moveTo>
                  <a:pt x="0" y="0"/>
                </a:moveTo>
                <a:lnTo>
                  <a:pt x="84" y="9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5" name="Freeform 36"/>
          <p:cNvSpPr>
            <a:spLocks/>
          </p:cNvSpPr>
          <p:nvPr/>
        </p:nvSpPr>
        <p:spPr bwMode="auto">
          <a:xfrm>
            <a:off x="2597151" y="3289300"/>
            <a:ext cx="201613" cy="139700"/>
          </a:xfrm>
          <a:custGeom>
            <a:avLst/>
            <a:gdLst>
              <a:gd name="T0" fmla="*/ 0 w 105"/>
              <a:gd name="T1" fmla="*/ 0 h 69"/>
              <a:gd name="T2" fmla="*/ 387121929 w 105"/>
              <a:gd name="T3" fmla="*/ 282841886 h 69"/>
              <a:gd name="T4" fmla="*/ 0 60000 65536"/>
              <a:gd name="T5" fmla="*/ 0 60000 65536"/>
              <a:gd name="T6" fmla="*/ 0 w 105"/>
              <a:gd name="T7" fmla="*/ 0 h 69"/>
              <a:gd name="T8" fmla="*/ 105 w 10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" h="69">
                <a:moveTo>
                  <a:pt x="0" y="0"/>
                </a:moveTo>
                <a:lnTo>
                  <a:pt x="105" y="69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Oval 39"/>
          <p:cNvSpPr>
            <a:spLocks noChangeArrowheads="1"/>
          </p:cNvSpPr>
          <p:nvPr/>
        </p:nvSpPr>
        <p:spPr bwMode="auto">
          <a:xfrm>
            <a:off x="2844801" y="3068639"/>
            <a:ext cx="87313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2644775" y="3824289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2716213" y="3319464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3005138" y="2960689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3508376" y="2600326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4084638" y="2600326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821" name="Text Box 45"/>
          <p:cNvSpPr txBox="1">
            <a:spLocks noChangeArrowheads="1"/>
          </p:cNvSpPr>
          <p:nvPr/>
        </p:nvSpPr>
        <p:spPr bwMode="auto">
          <a:xfrm>
            <a:off x="4589463" y="2924176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825" name="Text Box 49"/>
          <p:cNvSpPr txBox="1">
            <a:spLocks noChangeArrowheads="1"/>
          </p:cNvSpPr>
          <p:nvPr/>
        </p:nvSpPr>
        <p:spPr bwMode="auto">
          <a:xfrm>
            <a:off x="1992313" y="333375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Автомобиль приближается к городу, по улицам которого разрешается ехать со скоростью не более 60 км/ч. В кабине автомобиля установлен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спидометр</a:t>
            </a:r>
            <a:r>
              <a:rPr lang="ru-RU" sz="2400" dirty="0"/>
              <a:t> – прибор, показывающий скорость движения. </a:t>
            </a:r>
          </a:p>
        </p:txBody>
      </p:sp>
      <p:sp>
        <p:nvSpPr>
          <p:cNvPr id="3094" name="Text Box 50"/>
          <p:cNvSpPr txBox="1">
            <a:spLocks noChangeArrowheads="1"/>
          </p:cNvSpPr>
          <p:nvPr/>
        </p:nvSpPr>
        <p:spPr bwMode="auto">
          <a:xfrm>
            <a:off x="6169025" y="2936875"/>
            <a:ext cx="43195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Посмотрите на спидометр. Нарушит ли шофер правила уличного движения, если не снизит скорость?</a:t>
            </a:r>
          </a:p>
        </p:txBody>
      </p:sp>
      <p:sp>
        <p:nvSpPr>
          <p:cNvPr id="75827" name="Text Box 51"/>
          <p:cNvSpPr txBox="1">
            <a:spLocks noChangeArrowheads="1"/>
          </p:cNvSpPr>
          <p:nvPr/>
        </p:nvSpPr>
        <p:spPr bwMode="auto">
          <a:xfrm>
            <a:off x="3143250" y="5589588"/>
            <a:ext cx="7272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          Каким будет показание спидометра, когда автомобиль остановится?</a:t>
            </a:r>
          </a:p>
        </p:txBody>
      </p:sp>
      <p:sp>
        <p:nvSpPr>
          <p:cNvPr id="3096" name="Freeform 22"/>
          <p:cNvSpPr>
            <a:spLocks/>
          </p:cNvSpPr>
          <p:nvPr/>
        </p:nvSpPr>
        <p:spPr bwMode="auto">
          <a:xfrm>
            <a:off x="5441950" y="3919538"/>
            <a:ext cx="261938" cy="57150"/>
          </a:xfrm>
          <a:custGeom>
            <a:avLst/>
            <a:gdLst>
              <a:gd name="T0" fmla="*/ 0 w 165"/>
              <a:gd name="T1" fmla="*/ 90725611 h 36"/>
              <a:gd name="T2" fmla="*/ 415827314 w 165"/>
              <a:gd name="T3" fmla="*/ 0 h 36"/>
              <a:gd name="T4" fmla="*/ 0 60000 65536"/>
              <a:gd name="T5" fmla="*/ 0 60000 65536"/>
              <a:gd name="T6" fmla="*/ 0 w 165"/>
              <a:gd name="T7" fmla="*/ 0 h 36"/>
              <a:gd name="T8" fmla="*/ 165 w 165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" h="36">
                <a:moveTo>
                  <a:pt x="0" y="36"/>
                </a:moveTo>
                <a:lnTo>
                  <a:pt x="165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Oval 26"/>
          <p:cNvSpPr>
            <a:spLocks noChangeArrowheads="1"/>
          </p:cNvSpPr>
          <p:nvPr/>
        </p:nvSpPr>
        <p:spPr bwMode="auto">
          <a:xfrm>
            <a:off x="5453064" y="3573464"/>
            <a:ext cx="85725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Freeform 37"/>
          <p:cNvSpPr>
            <a:spLocks/>
          </p:cNvSpPr>
          <p:nvPr/>
        </p:nvSpPr>
        <p:spPr bwMode="auto">
          <a:xfrm>
            <a:off x="5303838" y="3276600"/>
            <a:ext cx="215900" cy="127000"/>
          </a:xfrm>
          <a:custGeom>
            <a:avLst/>
            <a:gdLst>
              <a:gd name="T0" fmla="*/ 342741195 w 136"/>
              <a:gd name="T1" fmla="*/ 0 h 80"/>
              <a:gd name="T2" fmla="*/ 0 w 136"/>
              <a:gd name="T3" fmla="*/ 201612473 h 80"/>
              <a:gd name="T4" fmla="*/ 0 60000 65536"/>
              <a:gd name="T5" fmla="*/ 0 60000 65536"/>
              <a:gd name="T6" fmla="*/ 0 w 136"/>
              <a:gd name="T7" fmla="*/ 0 h 80"/>
              <a:gd name="T8" fmla="*/ 136 w 136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80">
                <a:moveTo>
                  <a:pt x="136" y="0"/>
                </a:moveTo>
                <a:lnTo>
                  <a:pt x="0" y="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5165726" y="3051175"/>
            <a:ext cx="87313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823" name="Text Box 47"/>
          <p:cNvSpPr txBox="1">
            <a:spLocks noChangeArrowheads="1"/>
          </p:cNvSpPr>
          <p:nvPr/>
        </p:nvSpPr>
        <p:spPr bwMode="auto">
          <a:xfrm>
            <a:off x="4876800" y="3824289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824" name="Text Box 48"/>
          <p:cNvSpPr txBox="1">
            <a:spLocks noChangeArrowheads="1"/>
          </p:cNvSpPr>
          <p:nvPr/>
        </p:nvSpPr>
        <p:spPr bwMode="auto">
          <a:xfrm>
            <a:off x="4805363" y="3357564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3287714" y="350043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км/ч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rot="1283799">
            <a:off x="3924300" y="2655888"/>
            <a:ext cx="311150" cy="3511550"/>
            <a:chOff x="2984" y="1680"/>
            <a:chExt cx="123" cy="1614"/>
          </a:xfrm>
        </p:grpSpPr>
        <p:sp>
          <p:nvSpPr>
            <p:cNvPr id="3110" name="Freeform 16"/>
            <p:cNvSpPr>
              <a:spLocks/>
            </p:cNvSpPr>
            <p:nvPr/>
          </p:nvSpPr>
          <p:spPr bwMode="auto">
            <a:xfrm>
              <a:off x="2984" y="1680"/>
              <a:ext cx="120" cy="816"/>
            </a:xfrm>
            <a:custGeom>
              <a:avLst/>
              <a:gdLst>
                <a:gd name="T0" fmla="*/ 0 w 120"/>
                <a:gd name="T1" fmla="*/ 816 h 816"/>
                <a:gd name="T2" fmla="*/ 40 w 120"/>
                <a:gd name="T3" fmla="*/ 0 h 816"/>
                <a:gd name="T4" fmla="*/ 120 w 120"/>
                <a:gd name="T5" fmla="*/ 816 h 816"/>
                <a:gd name="T6" fmla="*/ 0 60000 65536"/>
                <a:gd name="T7" fmla="*/ 0 60000 65536"/>
                <a:gd name="T8" fmla="*/ 0 60000 65536"/>
                <a:gd name="T9" fmla="*/ 0 w 120"/>
                <a:gd name="T10" fmla="*/ 0 h 816"/>
                <a:gd name="T11" fmla="*/ 120 w 12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16">
                  <a:moveTo>
                    <a:pt x="0" y="816"/>
                  </a:moveTo>
                  <a:lnTo>
                    <a:pt x="40" y="0"/>
                  </a:lnTo>
                  <a:lnTo>
                    <a:pt x="120" y="816"/>
                  </a:lnTo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17"/>
            <p:cNvSpPr>
              <a:spLocks/>
            </p:cNvSpPr>
            <p:nvPr/>
          </p:nvSpPr>
          <p:spPr bwMode="auto">
            <a:xfrm flipH="1" flipV="1">
              <a:off x="2987" y="2478"/>
              <a:ext cx="120" cy="816"/>
            </a:xfrm>
            <a:custGeom>
              <a:avLst/>
              <a:gdLst>
                <a:gd name="T0" fmla="*/ 0 w 120"/>
                <a:gd name="T1" fmla="*/ 816 h 816"/>
                <a:gd name="T2" fmla="*/ 40 w 120"/>
                <a:gd name="T3" fmla="*/ 0 h 816"/>
                <a:gd name="T4" fmla="*/ 120 w 120"/>
                <a:gd name="T5" fmla="*/ 816 h 816"/>
                <a:gd name="T6" fmla="*/ 0 60000 65536"/>
                <a:gd name="T7" fmla="*/ 0 60000 65536"/>
                <a:gd name="T8" fmla="*/ 0 60000 65536"/>
                <a:gd name="T9" fmla="*/ 0 w 120"/>
                <a:gd name="T10" fmla="*/ 0 h 816"/>
                <a:gd name="T11" fmla="*/ 120 w 12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16">
                  <a:moveTo>
                    <a:pt x="0" y="816"/>
                  </a:moveTo>
                  <a:lnTo>
                    <a:pt x="40" y="0"/>
                  </a:lnTo>
                  <a:lnTo>
                    <a:pt x="120" y="8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4" name="PubChord"/>
          <p:cNvSpPr>
            <a:spLocks noEditPoints="1" noChangeArrowheads="1"/>
          </p:cNvSpPr>
          <p:nvPr/>
        </p:nvSpPr>
        <p:spPr bwMode="auto">
          <a:xfrm rot="7856042">
            <a:off x="3783014" y="4206876"/>
            <a:ext cx="554037" cy="627063"/>
          </a:xfrm>
          <a:custGeom>
            <a:avLst/>
            <a:gdLst>
              <a:gd name="T0" fmla="*/ 29903559 w 21600"/>
              <a:gd name="T1" fmla="*/ 119176851 h 21600"/>
              <a:gd name="T2" fmla="*/ 159354988 w 21600"/>
              <a:gd name="T3" fmla="*/ 298883084 h 21600"/>
              <a:gd name="T4" fmla="*/ 288806354 w 21600"/>
              <a:gd name="T5" fmla="*/ 47858928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772" y="4871"/>
                </a:moveTo>
                <a:cubicBezTo>
                  <a:pt x="616" y="6632"/>
                  <a:pt x="0" y="8693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066" y="21600"/>
                  <a:pt x="15275" y="20886"/>
                  <a:pt x="17114" y="19561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105" name="Freeform 52"/>
          <p:cNvSpPr>
            <a:spLocks/>
          </p:cNvSpPr>
          <p:nvPr/>
        </p:nvSpPr>
        <p:spPr bwMode="auto">
          <a:xfrm>
            <a:off x="3257550" y="4473576"/>
            <a:ext cx="1263650" cy="468313"/>
          </a:xfrm>
          <a:custGeom>
            <a:avLst/>
            <a:gdLst>
              <a:gd name="T0" fmla="*/ 0 w 796"/>
              <a:gd name="T1" fmla="*/ 25201585 h 295"/>
              <a:gd name="T2" fmla="*/ 2006044553 w 796"/>
              <a:gd name="T3" fmla="*/ 0 h 295"/>
              <a:gd name="T4" fmla="*/ 1534775876 w 796"/>
              <a:gd name="T5" fmla="*/ 743447572 h 295"/>
              <a:gd name="T6" fmla="*/ 0 w 796"/>
              <a:gd name="T7" fmla="*/ 25201585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796"/>
              <a:gd name="T13" fmla="*/ 0 h 295"/>
              <a:gd name="T14" fmla="*/ 796 w 796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6" h="295">
                <a:moveTo>
                  <a:pt x="0" y="10"/>
                </a:moveTo>
                <a:lnTo>
                  <a:pt x="796" y="0"/>
                </a:lnTo>
                <a:lnTo>
                  <a:pt x="609" y="295"/>
                </a:lnTo>
                <a:lnTo>
                  <a:pt x="0" y="1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8667751" y="1538289"/>
            <a:ext cx="1571625" cy="1533525"/>
            <a:chOff x="3054" y="1752"/>
            <a:chExt cx="687" cy="592"/>
          </a:xfrm>
        </p:grpSpPr>
        <p:sp>
          <p:nvSpPr>
            <p:cNvPr id="3108" name="AutoShape 57"/>
            <p:cNvSpPr>
              <a:spLocks noChangeArrowheads="1"/>
            </p:cNvSpPr>
            <p:nvPr/>
          </p:nvSpPr>
          <p:spPr bwMode="auto">
            <a:xfrm>
              <a:off x="3054" y="1752"/>
              <a:ext cx="687" cy="5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4 h 21600"/>
                <a:gd name="T26" fmla="*/ 18424 w 21600"/>
                <a:gd name="T27" fmla="*/ 1842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697" y="10800"/>
                  </a:moveTo>
                  <a:cubicBezTo>
                    <a:pt x="3697" y="14723"/>
                    <a:pt x="6877" y="17903"/>
                    <a:pt x="10800" y="17903"/>
                  </a:cubicBezTo>
                  <a:cubicBezTo>
                    <a:pt x="14723" y="17903"/>
                    <a:pt x="17903" y="14723"/>
                    <a:pt x="17903" y="10800"/>
                  </a:cubicBezTo>
                  <a:cubicBezTo>
                    <a:pt x="17903" y="6877"/>
                    <a:pt x="14723" y="3697"/>
                    <a:pt x="10800" y="3697"/>
                  </a:cubicBezTo>
                  <a:cubicBezTo>
                    <a:pt x="6877" y="3697"/>
                    <a:pt x="3697" y="6877"/>
                    <a:pt x="3697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834" name="Oval 58"/>
            <p:cNvSpPr>
              <a:spLocks noChangeArrowheads="1"/>
            </p:cNvSpPr>
            <p:nvPr/>
          </p:nvSpPr>
          <p:spPr bwMode="auto">
            <a:xfrm>
              <a:off x="3170" y="1858"/>
              <a:ext cx="446" cy="3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60</a:t>
              </a:r>
            </a:p>
          </p:txBody>
        </p:sp>
      </p:grp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2782889" y="4652963"/>
            <a:ext cx="7705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           На сколько и в какую сторону передвинется стрелка, когда скорость снизится до 40 км/ч? </a:t>
            </a:r>
          </a:p>
        </p:txBody>
      </p:sp>
    </p:spTree>
    <p:extLst>
      <p:ext uri="{BB962C8B-B14F-4D97-AF65-F5344CB8AC3E}">
        <p14:creationId xmlns:p14="http://schemas.microsoft.com/office/powerpoint/2010/main" val="2696429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12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7" grpId="0"/>
      <p:bldP spid="758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67834" y="2786058"/>
            <a:ext cx="114300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809720" y="0"/>
            <a:ext cx="6829444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объединяет приборы?</a:t>
            </a:r>
          </a:p>
        </p:txBody>
      </p:sp>
      <p:pic>
        <p:nvPicPr>
          <p:cNvPr id="9229" name="Picture 13" descr="Подключение вольтметра к источнику то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0645" y="2714621"/>
            <a:ext cx="1590675" cy="3743325"/>
          </a:xfrm>
          <a:prstGeom prst="rect">
            <a:avLst/>
          </a:prstGeom>
          <a:noFill/>
        </p:spPr>
      </p:pic>
      <p:pic>
        <p:nvPicPr>
          <p:cNvPr id="9231" name="Picture 15" descr="Секундомер с кнопочкам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50" y="4929198"/>
            <a:ext cx="1219200" cy="1352550"/>
          </a:xfrm>
          <a:prstGeom prst="rect">
            <a:avLst/>
          </a:prstGeom>
          <a:noFill/>
        </p:spPr>
      </p:pic>
      <p:pic>
        <p:nvPicPr>
          <p:cNvPr id="9235" name="Picture 19" descr="Thermome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0" y="3714752"/>
            <a:ext cx="1828800" cy="2286000"/>
          </a:xfrm>
          <a:prstGeom prst="rect">
            <a:avLst/>
          </a:prstGeom>
          <a:noFill/>
        </p:spPr>
      </p:pic>
      <p:pic>
        <p:nvPicPr>
          <p:cNvPr id="9" name="Picture 21" descr="http://helper.kh.ua/images/product/real/02/01/01/33461.jpg"/>
          <p:cNvPicPr>
            <a:picLocks noChangeAspect="1" noChangeArrowheads="1"/>
          </p:cNvPicPr>
          <p:nvPr/>
        </p:nvPicPr>
        <p:blipFill>
          <a:blip r:embed="rId5" cstate="print"/>
          <a:srcRect t="39063" b="38476"/>
          <a:stretch>
            <a:fillRect/>
          </a:stretch>
        </p:blipFill>
        <p:spPr bwMode="auto">
          <a:xfrm rot="20901061">
            <a:off x="2116278" y="1379279"/>
            <a:ext cx="3101442" cy="522464"/>
          </a:xfrm>
          <a:prstGeom prst="rect">
            <a:avLst/>
          </a:prstGeom>
          <a:noFill/>
        </p:spPr>
      </p:pic>
      <p:pic>
        <p:nvPicPr>
          <p:cNvPr id="1026" name="Picture 2" descr="http://domopta.ru/images/cms/data/534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45" y="1500174"/>
            <a:ext cx="2609039" cy="1571636"/>
          </a:xfrm>
          <a:prstGeom prst="rect">
            <a:avLst/>
          </a:prstGeom>
          <a:noFill/>
        </p:spPr>
      </p:pic>
      <p:pic>
        <p:nvPicPr>
          <p:cNvPr id="12" name="Picture 2" descr="Картинка 15 из 16215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59" y="2786058"/>
            <a:ext cx="1754617" cy="2000264"/>
          </a:xfrm>
          <a:prstGeom prst="rect">
            <a:avLst/>
          </a:prstGeom>
          <a:noFill/>
        </p:spPr>
      </p:pic>
      <p:pic>
        <p:nvPicPr>
          <p:cNvPr id="13" name="Picture 4" descr="Картинка 38 из 1645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4958" y="214291"/>
            <a:ext cx="1428760" cy="2148511"/>
          </a:xfrm>
          <a:prstGeom prst="rect">
            <a:avLst/>
          </a:prstGeom>
          <a:noFill/>
        </p:spPr>
      </p:pic>
      <p:pic>
        <p:nvPicPr>
          <p:cNvPr id="14" name="Picture 8" descr="Картинка 2 из 15539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57" y="2214554"/>
            <a:ext cx="1928825" cy="1928826"/>
          </a:xfrm>
          <a:prstGeom prst="rect">
            <a:avLst/>
          </a:prstGeom>
          <a:noFill/>
        </p:spPr>
      </p:pic>
      <p:pic>
        <p:nvPicPr>
          <p:cNvPr id="15" name="Picture 6" descr="Картинка 17 из 33075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89" y="1214422"/>
            <a:ext cx="1045853" cy="1714512"/>
          </a:xfrm>
          <a:prstGeom prst="rect">
            <a:avLst/>
          </a:prstGeom>
          <a:noFill/>
        </p:spPr>
      </p:pic>
      <p:pic>
        <p:nvPicPr>
          <p:cNvPr id="16" name="Picture 10" descr="Картинка 13 из 15230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8282" y="4643447"/>
            <a:ext cx="2214578" cy="1651269"/>
          </a:xfrm>
          <a:prstGeom prst="rect">
            <a:avLst/>
          </a:prstGeom>
          <a:noFill/>
        </p:spPr>
      </p:pic>
      <p:pic>
        <p:nvPicPr>
          <p:cNvPr id="17" name="Picture 4" descr="http://www.steklopribor.com/bitovie/bit/galeri/okonie/imagen/okon-big-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87" t="22557" r="7518"/>
          <a:stretch>
            <a:fillRect/>
          </a:stretch>
        </p:blipFill>
        <p:spPr bwMode="auto">
          <a:xfrm>
            <a:off x="8024826" y="3357562"/>
            <a:ext cx="824308" cy="2264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80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20" y="214291"/>
            <a:ext cx="828680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Так что же для нас современный урок ?</a:t>
            </a:r>
            <a:endParaRPr lang="ru-RU" sz="32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24430" y="3000372"/>
            <a:ext cx="2143140" cy="20002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3917141" y="2035959"/>
            <a:ext cx="1428760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381488" y="1071546"/>
            <a:ext cx="1714512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Познание</a:t>
            </a:r>
            <a:r>
              <a:rPr lang="ru-RU" dirty="0"/>
              <a:t> </a:t>
            </a:r>
          </a:p>
        </p:txBody>
      </p:sp>
      <p:cxnSp>
        <p:nvCxnSpPr>
          <p:cNvPr id="11" name="Прямая со стрелкой 10"/>
          <p:cNvCxnSpPr>
            <a:endCxn id="10" idx="2"/>
          </p:cNvCxnSpPr>
          <p:nvPr/>
        </p:nvCxnSpPr>
        <p:spPr>
          <a:xfrm rot="16200000" flipV="1">
            <a:off x="4845835" y="2250273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167438" y="1071546"/>
            <a:ext cx="1785950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Открытие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5953124" y="2285992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8024826" y="1071546"/>
            <a:ext cx="2286016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Деятельность 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 flipH="1" flipV="1">
            <a:off x="6774661" y="1964521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310578" y="1928802"/>
            <a:ext cx="2071702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Противоречие  </a:t>
            </a:r>
          </a:p>
        </p:txBody>
      </p:sp>
      <p:cxnSp>
        <p:nvCxnSpPr>
          <p:cNvPr id="26" name="Прямая со стрелкой 25"/>
          <p:cNvCxnSpPr>
            <a:endCxn id="29" idx="1"/>
          </p:cNvCxnSpPr>
          <p:nvPr/>
        </p:nvCxnSpPr>
        <p:spPr>
          <a:xfrm flipV="1">
            <a:off x="7167570" y="3250406"/>
            <a:ext cx="1285884" cy="53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8453454" y="2857496"/>
            <a:ext cx="1928826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dirty="0"/>
              <a:t>  </a:t>
            </a:r>
          </a:p>
        </p:txBody>
      </p:sp>
      <p:cxnSp>
        <p:nvCxnSpPr>
          <p:cNvPr id="32" name="Прямая со стрелкой 31"/>
          <p:cNvCxnSpPr>
            <a:endCxn id="34" idx="1"/>
          </p:cNvCxnSpPr>
          <p:nvPr/>
        </p:nvCxnSpPr>
        <p:spPr>
          <a:xfrm>
            <a:off x="7167570" y="4143381"/>
            <a:ext cx="1285884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8453454" y="3786190"/>
            <a:ext cx="1928826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Рост  </a:t>
            </a:r>
            <a:r>
              <a:rPr lang="ru-RU" dirty="0"/>
              <a:t>  </a:t>
            </a:r>
          </a:p>
        </p:txBody>
      </p:sp>
      <p:cxnSp>
        <p:nvCxnSpPr>
          <p:cNvPr id="35" name="Прямая со стрелкой 34"/>
          <p:cNvCxnSpPr>
            <a:endCxn id="37" idx="1"/>
          </p:cNvCxnSpPr>
          <p:nvPr/>
        </p:nvCxnSpPr>
        <p:spPr>
          <a:xfrm>
            <a:off x="7024694" y="4500571"/>
            <a:ext cx="1428760" cy="678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8453454" y="4786322"/>
            <a:ext cx="1928826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Ступенька к знанию  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810380" y="4786322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8167702" y="5929330"/>
            <a:ext cx="2214578" cy="6429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Самопознание  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rot="16200000" flipH="1">
            <a:off x="5773735" y="5465777"/>
            <a:ext cx="1000926" cy="70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5453058" y="6000768"/>
            <a:ext cx="2571768" cy="6429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Самореализация </a:t>
            </a:r>
            <a:r>
              <a:rPr lang="ru-RU" dirty="0"/>
              <a:t>  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4417207" y="5036355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381356" y="6072206"/>
            <a:ext cx="1928826" cy="57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Мотивация   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rot="10800000" flipV="1">
            <a:off x="3738546" y="4429132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666844" y="5214950"/>
            <a:ext cx="2071702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Интерес   </a:t>
            </a:r>
            <a:r>
              <a:rPr lang="ru-RU" dirty="0"/>
              <a:t> 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 rot="10800000" flipV="1">
            <a:off x="3952860" y="4143380"/>
            <a:ext cx="107157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Скругленный прямоугольник 73"/>
          <p:cNvSpPr/>
          <p:nvPr/>
        </p:nvSpPr>
        <p:spPr>
          <a:xfrm>
            <a:off x="1524000" y="4214818"/>
            <a:ext cx="2428860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Профессионализм     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 rot="10800000">
            <a:off x="3738546" y="3500438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1524000" y="3214686"/>
            <a:ext cx="2143108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Выбор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/>
              <a:t>   </a:t>
            </a:r>
          </a:p>
        </p:txBody>
      </p:sp>
      <p:cxnSp>
        <p:nvCxnSpPr>
          <p:cNvPr id="80" name="Прямая со стрелкой 79"/>
          <p:cNvCxnSpPr/>
          <p:nvPr/>
        </p:nvCxnSpPr>
        <p:spPr>
          <a:xfrm rot="10800000">
            <a:off x="3809984" y="2714620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1524000" y="2000240"/>
            <a:ext cx="2357422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Инициативност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endParaRPr lang="ru-RU" sz="2000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2309786" y="1071546"/>
            <a:ext cx="2000264" cy="7858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Уверенность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 flipV="1">
            <a:off x="7024694" y="2571744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Гринько Ирина Владимировна учитель математики МБОУ Елизаветовской СОШ Азовского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5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5" grpId="0" animBg="1"/>
      <p:bldP spid="29" grpId="0" animBg="1"/>
      <p:bldP spid="34" grpId="0" animBg="1"/>
      <p:bldP spid="37" grpId="0" animBg="1"/>
      <p:bldP spid="40" grpId="0" animBg="1"/>
      <p:bldP spid="44" grpId="0" animBg="1"/>
      <p:bldP spid="47" grpId="0" animBg="1"/>
      <p:bldP spid="62" grpId="0" animBg="1"/>
      <p:bldP spid="74" grpId="0" animBg="1"/>
      <p:bldP spid="79" grpId="0" animBg="1"/>
      <p:bldP spid="82" grpId="0" animBg="1"/>
      <p:bldP spid="8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428605"/>
            <a:ext cx="8229600" cy="56975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мир имеет новые условия и требует новых действий.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Рерих</a:t>
            </a:r>
          </a:p>
          <a:p>
            <a:pPr marL="0" indent="0" algn="ctr">
              <a:buNone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buNone/>
            </a:pP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достижения результатов, важно, в первую очередь, инициировать у детей собственные вопросы: «</a:t>
            </a: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мне нужно научиться?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«</a:t>
            </a: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мне этому научиться?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должна ребенка: «</a:t>
            </a:r>
            <a:r>
              <a:rPr lang="ru-RU" sz="3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учиться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3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жить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3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жить вме</a:t>
            </a:r>
            <a:r>
              <a:rPr lang="ru-RU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3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работать и зарабатывать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(из доклада ЮНЕСКО «В новое тысячелетие»).</a:t>
            </a:r>
          </a:p>
        </p:txBody>
      </p:sp>
    </p:spTree>
    <p:extLst>
      <p:ext uri="{BB962C8B-B14F-4D97-AF65-F5344CB8AC3E}">
        <p14:creationId xmlns:p14="http://schemas.microsoft.com/office/powerpoint/2010/main" val="5834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vatars.mds.yandex.net/i?id=0f6a53dade0a9647ec3a02816211f3ea2eca18f7-9067511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546"/>
            <a:ext cx="9380838" cy="621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54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 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6386" name="Picture 2" descr="https://news-service.uralschool.ru/upload/org1053/t168646/images/big/rk6yUf7rJNBKdw48ChBn16864638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11" y="2438399"/>
            <a:ext cx="5031607" cy="34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6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7524"/>
            <a:ext cx="9961605" cy="4893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обучающимися должны быть поставлены конкретные, достижимые, понятные, диагностируемые цели. По возможности, целеполагание осуществляется совместно с обучающимися исходя из сформулированной (желательно – обучающимися) проблемы. Обучающиеся должны знать, какие конкретно знания и умения (способы деятельности) они освоят в процессе деятельности на уроке; должны знать и план (способы) достижения поставленных задач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сформировать интерес (как самый действенный мотив) как к процессу учебной деятельности, так и к достижению конечного результата. Эффективными мотивами являются решение актуальной проблемы, практическая направленность содержания.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5556" y="214291"/>
            <a:ext cx="8598243" cy="959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Требования, предъявляемые к современному уроку математики в условиях введения ФГОС: </a:t>
            </a:r>
          </a:p>
        </p:txBody>
      </p:sp>
      <p:pic>
        <p:nvPicPr>
          <p:cNvPr id="7" name="Picture 2" descr="Картинки фгос для оформления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108239"/>
            <a:ext cx="2215227" cy="13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0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1" y="1458098"/>
            <a:ext cx="9316995" cy="4399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знаний и способов деятельности.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показать обучающимся возможности применения осваиваемых знаний и умений в их практической деятельности.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содержания.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что на уроке должны быть качественно отработаны планируемые результаты урока, определенные программой. Только эти знания могут быть подвергнуты контролю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знаний, отработка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универсальных способов образовательной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фгос для оформления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7" y="227892"/>
            <a:ext cx="2215227" cy="13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5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0503" y="370703"/>
            <a:ext cx="9306697" cy="5769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каждого этапа урока по схеме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постановка учебного задания – деятельность обучающихся по его выполнению – подведение итога деятельности – контроль процесса и степени выполнения – рефлексия.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использование разнообразных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приемов организации результативной образовательной деятельности обучающихся с учетом их возрастных и индивидуальных особенностей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каждого этапа урока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обучающимися, наличие обратной связи на каждом этапе урока.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что выполнение каждого учебного задания должно быть подвергнуто контролю учителя с целью обеспечения текущей коррекции процесса учения каждого обучающегося.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фгос для оформления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7" y="227892"/>
            <a:ext cx="2215227" cy="13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2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199" y="543697"/>
            <a:ext cx="9193427" cy="563326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блоков самостоятельного получения знаний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в процессе учебно- познавательной деятельности с различными источниками информации, среди которых ведущее место принадлежит ресурсам сети Интернет.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парной или групповой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каждому ученику развивать коммуникативные компетенции и осваивать нормы работы в коллективе.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системы самоконтроля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взаимоконтроля как средств рефлексии и формирования ответственности за результаты своей деятельности.</a:t>
            </a:r>
          </a:p>
          <a:p>
            <a:endParaRPr lang="ru-RU" dirty="0"/>
          </a:p>
        </p:txBody>
      </p:sp>
      <p:pic>
        <p:nvPicPr>
          <p:cNvPr id="4" name="Picture 2" descr="Картинки фгос для оформления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7" y="227892"/>
            <a:ext cx="2375211" cy="15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7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0" y="407773"/>
            <a:ext cx="9205784" cy="5769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осознание себя в процессе деятельности.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положительная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обучающихся, способствующая формированию положительной учебной мотивации.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Минимализация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вариативность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задания.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должно охватывать только содержание знаний и способов деятельности, определенных образовательным стандартом (образовательной программой); содержать возможность выбора заданий как по форме, так и по содержанию, с учетом индивидуальных особенностей, потребностей и предпочтений обучающихся.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психологического комфорта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условий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Картинки фгос для оформления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7" y="227892"/>
            <a:ext cx="2375211" cy="15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874" y="4592458"/>
            <a:ext cx="749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разработать урок по-новому? </a:t>
            </a:r>
          </a:p>
        </p:txBody>
      </p:sp>
      <p:pic>
        <p:nvPicPr>
          <p:cNvPr id="5" name="Picture 4" descr="Картинки фгос для оформления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24" y="543697"/>
            <a:ext cx="4976989" cy="37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957</TotalTime>
  <Words>1570</Words>
  <Application>Microsoft Office PowerPoint</Application>
  <PresentationFormat>Широкоэкранный</PresentationFormat>
  <Paragraphs>182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Microsoft YaHei</vt:lpstr>
      <vt:lpstr>Arial</vt:lpstr>
      <vt:lpstr>Arial Unicode MS</vt:lpstr>
      <vt:lpstr>Calibri</vt:lpstr>
      <vt:lpstr>Corbel</vt:lpstr>
      <vt:lpstr>inherit</vt:lpstr>
      <vt:lpstr>Symbol</vt:lpstr>
      <vt:lpstr>Times New Roman</vt:lpstr>
      <vt:lpstr>Trebuchet MS</vt:lpstr>
      <vt:lpstr>Параллакс</vt:lpstr>
      <vt:lpstr>Проектирование уроков в рамках ФГОС ООО и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объединяет приборы?</vt:lpstr>
      <vt:lpstr>Презентация PowerPoint</vt:lpstr>
      <vt:lpstr>Презентация PowerPoint</vt:lpstr>
      <vt:lpstr>Презентация PowerPoint</vt:lpstr>
      <vt:lpstr>Спасибо за внимание!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32</cp:revision>
  <dcterms:created xsi:type="dcterms:W3CDTF">2023-11-10T15:56:30Z</dcterms:created>
  <dcterms:modified xsi:type="dcterms:W3CDTF">2023-11-16T15:58:03Z</dcterms:modified>
</cp:coreProperties>
</file>